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8" r:id="rId3"/>
    <p:sldId id="274" r:id="rId4"/>
    <p:sldId id="271" r:id="rId5"/>
    <p:sldId id="270" r:id="rId6"/>
    <p:sldId id="273" r:id="rId7"/>
    <p:sldId id="261" r:id="rId8"/>
    <p:sldId id="257" r:id="rId9"/>
    <p:sldId id="272" r:id="rId10"/>
    <p:sldId id="258" r:id="rId11"/>
    <p:sldId id="262" r:id="rId12"/>
    <p:sldId id="267" r:id="rId13"/>
    <p:sldId id="259" r:id="rId14"/>
    <p:sldId id="264" r:id="rId15"/>
    <p:sldId id="265" r:id="rId16"/>
    <p:sldId id="277" r:id="rId17"/>
    <p:sldId id="278" r:id="rId18"/>
    <p:sldId id="279" r:id="rId19"/>
    <p:sldId id="266" r:id="rId20"/>
    <p:sldId id="275" r:id="rId21"/>
    <p:sldId id="276" r:id="rId22"/>
    <p:sldId id="280" r:id="rId23"/>
    <p:sldId id="28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06E69-56BE-402E-9BAD-0444DA655826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93E29-C773-4170-9664-D42547B12A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2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593E29-C773-4170-9664-D42547B12A1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333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593E29-C773-4170-9664-D42547B12A1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90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129A5-2762-4B31-B357-FE63FFE81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DDFD47-E3D5-4640-AE9C-86E2C1275A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75C0D3-B2A7-43E2-9E4A-45411D887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EFC79D-FB87-46F9-967B-900F1201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C93FCE-A30E-4AB8-B85A-40D948943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193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3EB28-C3E5-47D9-A51B-0DE115F5D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BFEC0B-EE7D-436B-9259-ECB35F28DD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CBDA2F-2664-4D72-BF6A-2C152EF7F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CEB1EF-9AFD-4625-ABDE-4DE9432A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C6AF0A-1030-4C11-BE5D-D7E7A500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74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E88DE5C-7A87-4C56-8BCC-19A604416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E0436C-1AB1-4E8D-B3CA-5A3658681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769CF9-A652-401B-B444-580447D6B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EA02ED-F3F3-4CE3-9201-1A143074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0EBC3E-2CCD-40B5-A0F2-CD0D98EEF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5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8C3FF-C018-4413-A6B8-C1FDB3014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89B7AC-1FA3-4C31-ADB2-072F57B00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294B1F-481C-481C-A28F-C3EAC59CB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41845F-9311-4DB9-8096-8E8F31F25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BF820-505E-4E75-8DE7-C9D564B70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95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F8196-E3D1-4EA6-B942-13EEFC22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4797F8-5FD9-4025-9F7E-5D6BA66A6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EE3C08-B186-40C1-BED9-D0A517791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FB3A4D-8D70-4CFD-B5A3-15BE463CD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BA34F4-003C-4F4E-B671-A08D10278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82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DA004-1145-4519-A5C2-2ECE448EA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71C383-CEE7-4844-968C-E92A8AA8F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0286D2-FE73-45F4-98F6-94234190D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A46305-DA39-4098-A300-F809244C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7CBF6-F4B9-4F5D-A93A-995DB80AC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4C1E22-6199-43D8-9876-20C3FA2DF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89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8A1F7-0A89-487F-A74A-2585E7A5C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7E1EA0-6E67-4BBF-883D-BDE29F7A5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DAF3E3-F8C8-4E94-8E87-5AC5800FC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F6A875-857B-4DD9-9B2D-255542AEF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83B727-37AA-4DA8-A50B-2DFA33B629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FA9638-D717-4624-A676-30A46A1F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D96A98-47D7-4F90-AF32-9E1250F6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4C8C31-DC7E-4685-A1F2-2D08A19C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471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26A52-4761-42C5-B3E9-3163BE989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5A6EBF-10AA-4BDA-9105-56492D962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651BFE-360E-41DD-B60E-7F872E98F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E48CD55-BA54-43FA-888B-B6066214C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61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CD62FF-9191-473A-A89E-ED3FFB071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B75346-6872-4FF0-AB1A-30C3B18CA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4C276B-63EC-4155-823A-3DFE7096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12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969B0-E57F-4BAA-ACC7-170869EC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E587A3-B852-413E-9657-BA7B0C8FE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30313A-A495-41BA-8AE6-1E3CA1BC4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AD4845-A861-4336-B49C-6A9E4347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47F1EE-00EF-4D0C-99E1-573B97861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1C6CB4-7E08-4E3A-8829-F8BDAEA0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68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335703-181F-4F09-A8CD-9B8878256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0EAFB25-306A-4042-84A0-8E8F7BB04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90B9750-A50B-401D-B335-55BAA830A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AA0D98-9C5F-4C33-92C8-5CF447485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9F356E-6ABF-41F4-9E55-5388A400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996E99-FC4B-46C7-8985-469C5E47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971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CDF9B-A322-41BF-B12A-2FFF36FCC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3CDC3E-8A98-474B-958A-02D24BC9F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435BD9-91EA-4F5A-B253-65E9424BB4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598A-9BE9-4384-8C55-24B23B8AD61C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A2747-E3B4-4A21-9426-519773AC4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C0A9EF-9DB5-422F-8374-6341507B0D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8E6B3-F046-4F61-8089-FEA74FB29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87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84DD32-9794-4824-A468-981DFD2D7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B94F62-2843-475E-BAB6-A37B98D0B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ДОРЗ и ДОГВН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смотровом кабинете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Акушерка смотрового кабинета «ГБУЗ Городская больница №4»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Цындескина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3558121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5CC739-0083-4ACB-8BCC-42B34390F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3C882F16-85C9-4838-BEF5-890BEA82537D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999744" y="1341120"/>
            <a:ext cx="6172200" cy="452786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пациентки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анамнеза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пациентки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рекомендаций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804100-02C8-408B-BB45-7073B2B1E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728" y="643318"/>
            <a:ext cx="617220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53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39D22B-4C37-4176-A98F-224B4D60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7D5595-EE43-4BA5-9DEB-3493B35AF46D}"/>
              </a:ext>
            </a:extLst>
          </p:cNvPr>
          <p:cNvSpPr txBox="1"/>
          <p:nvPr/>
        </p:nvSpPr>
        <p:spPr>
          <a:xfrm>
            <a:off x="368205" y="664257"/>
            <a:ext cx="10328823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начать осмотр пациента, медицинский работник проводит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краткий опрос, обращая внимание на появление слабости, утомляемости,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аппетита, наличие болевых ощущений в животе или поясничной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в молочной железе. Появление этих признаков  может указывать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заболевание раком желудка, яичников и молочной  железы у женщины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жалобах на осиплость голоса и кашель, которые не очень беспокоят пациента, можно заподозрить рак гортани или легких, а при малейших затруднениях проглатывания твердой пищи - рак пищевода или кардиального отдела желудка.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работник выясняет, нет ли у пациента "ранок" во рту, острых краев обломанных зубов, травмирующих язык и слизистую оболочку полости рта; нет ли увеличивающихся родимых пятен или родинок, изъязвлений кожи; нет ли выделений из сосков. При опросе следует обращать внимание на нарушение у женщин менструального цикла, наличие и появление болей и атипичных кровяных выделений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межменструальном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периоде и в менопаузе. Отмечается также наличие запоров чередование запоров с поносами, слизи и кровяных выделений из прямой кишки увеличение живота, уменьшение количества мочи.</a:t>
            </a:r>
          </a:p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D00A39-FD36-4682-8546-5FC958BD62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1" r="20553"/>
          <a:stretch/>
        </p:blipFill>
        <p:spPr>
          <a:xfrm>
            <a:off x="8752113" y="605962"/>
            <a:ext cx="3265715" cy="220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30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8041FF4-4281-4F73-9B4D-A0F11D431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8F1334-C448-4457-8EBC-F09B786614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2" r="7115" b="4912"/>
          <a:stretch/>
        </p:blipFill>
        <p:spPr>
          <a:xfrm>
            <a:off x="7022594" y="1632941"/>
            <a:ext cx="4862834" cy="49205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032BAB-5F9F-4329-8A6E-B8E2B56246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8841" r="3333"/>
          <a:stretch/>
        </p:blipFill>
        <p:spPr>
          <a:xfrm>
            <a:off x="990600" y="1690688"/>
            <a:ext cx="4267200" cy="18841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3D9D83-CD66-49F6-9E5D-B6107570B6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1" t="27733" r="7512" b="32799"/>
          <a:stretch/>
        </p:blipFill>
        <p:spPr>
          <a:xfrm>
            <a:off x="640693" y="4033742"/>
            <a:ext cx="5388864" cy="2706624"/>
          </a:xfrm>
          <a:prstGeom prst="rect">
            <a:avLst/>
          </a:prstGeom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86660414-B128-4E68-9BC0-65CA57C157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заполни!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C710AC4-47DF-4719-8AAD-78DBBE511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44400" cy="7010399"/>
          </a:xfrm>
          <a:prstGeom prst="rect">
            <a:avLst/>
          </a:prstGeom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531C3345-0E42-4C44-B921-701379ECE5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0C457FA-4382-4724-8225-228E205AE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31" y="50495"/>
            <a:ext cx="11634537" cy="45960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2C26394-2664-43C0-AD0C-EE74D5B5FC46}"/>
              </a:ext>
            </a:extLst>
          </p:cNvPr>
          <p:cNvSpPr txBox="1"/>
          <p:nvPr/>
        </p:nvSpPr>
        <p:spPr>
          <a:xfrm>
            <a:off x="1010653" y="5292887"/>
            <a:ext cx="99741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выявлена!(направление к специалисту по профилю)</a:t>
            </a:r>
          </a:p>
        </p:txBody>
      </p:sp>
    </p:spTree>
    <p:extLst>
      <p:ext uri="{BB962C8B-B14F-4D97-AF65-F5344CB8AC3E}">
        <p14:creationId xmlns:p14="http://schemas.microsoft.com/office/powerpoint/2010/main" val="1551128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30DF66-0125-45A8-AA20-A2E108A2B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E804F4-E961-4C36-A37D-AE1173A0A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53" y="84221"/>
            <a:ext cx="4102768" cy="65812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870AD7-11DD-4E05-8891-37DF32268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049" y="1641141"/>
            <a:ext cx="6457203" cy="357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56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7F9478-53EB-4243-930C-B7242841D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4D8BDC3-7606-43E6-9B41-075DD528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                    </a:t>
            </a:r>
            <a:r>
              <a:rPr lang="ru-RU" dirty="0" err="1"/>
              <a:t>СОПы</a:t>
            </a:r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23FC375D-E91A-4CBD-9797-A90C558C9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604591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кожных покровов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Пальпация  периферических лимфатических узлов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полости рта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и пальпация живота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половых органов у женщины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и пальпация молочных желез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полости рта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Пальцевое исследование прямой кишки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щитовидной железы</a:t>
            </a:r>
          </a:p>
          <a:p>
            <a:endParaRPr lang="ru-RU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1AF34100-D9A9-405D-B59A-22EEDAE617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56961" y="883224"/>
            <a:ext cx="1743607" cy="12254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FCF443-F21F-4A37-994F-1062A10F0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65" y="392347"/>
            <a:ext cx="1225402" cy="12254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0B13261-3E49-4914-8CF4-8BCE43201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7595" y="4844467"/>
            <a:ext cx="2042337" cy="165825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D9EDDFA-596B-42CF-AADC-45E62B2E0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0108" y="1146569"/>
            <a:ext cx="1883827" cy="12985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0220B7-9230-4E2D-B582-3611DBA723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1243" y="5062150"/>
            <a:ext cx="1658256" cy="155461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BB92618-CD18-46DC-A9BD-E87F58B25E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2235" y="2880971"/>
            <a:ext cx="3411234" cy="160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10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0A7396-5177-4A92-8071-13BAC82DB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C1CDCC-6BC8-4FC8-A1C2-9F491676C4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4" t="22044" b="6844"/>
          <a:stretch/>
        </p:blipFill>
        <p:spPr>
          <a:xfrm>
            <a:off x="402336" y="304800"/>
            <a:ext cx="4294617" cy="35844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585F0D-F0E8-4D03-8D4F-C324D14F76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21689" b="5955"/>
          <a:stretch/>
        </p:blipFill>
        <p:spPr>
          <a:xfrm>
            <a:off x="2759930" y="1377696"/>
            <a:ext cx="4678717" cy="35844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EAF4ABF-0F35-4C48-9D37-FCDFA2A2BC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t="20089" b="16089"/>
          <a:stretch/>
        </p:blipFill>
        <p:spPr>
          <a:xfrm>
            <a:off x="5974072" y="2609088"/>
            <a:ext cx="5612616" cy="392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15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267003D-9BD1-442C-AE6A-480730505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27E16F-BF21-4DA9-9506-C9369A1102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" t="25778" r="4667" b="8622"/>
          <a:stretch/>
        </p:blipFill>
        <p:spPr>
          <a:xfrm>
            <a:off x="341376" y="316992"/>
            <a:ext cx="4707797" cy="35966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388F31-F7C7-4A48-9B09-A011768F20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28051" r="3422" b="2277"/>
          <a:stretch/>
        </p:blipFill>
        <p:spPr>
          <a:xfrm>
            <a:off x="3523488" y="1828800"/>
            <a:ext cx="4508745" cy="3401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C8B228-F61B-4436-9F44-2D997F1369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1" t="32889" r="8933"/>
          <a:stretch/>
        </p:blipFill>
        <p:spPr>
          <a:xfrm>
            <a:off x="7163452" y="3087624"/>
            <a:ext cx="4367885" cy="35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2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19B045-A9CF-4EEC-BEF5-F4F5E1315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D44A86-93F8-42C3-B49B-8BDCA91B47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25245" r="1645" b="8978"/>
          <a:stretch/>
        </p:blipFill>
        <p:spPr>
          <a:xfrm>
            <a:off x="573024" y="426720"/>
            <a:ext cx="4698533" cy="35844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B157C7-B709-4006-A229-4BE1AB6010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t="17422" r="1289" b="22844"/>
          <a:stretch/>
        </p:blipFill>
        <p:spPr>
          <a:xfrm>
            <a:off x="5498592" y="2401824"/>
            <a:ext cx="5559552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63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3EB920-97A3-4A80-BE17-27A7A6850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7712E7C3-6FDA-458A-84B9-9607F78B5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консультирования по вопросам репродуктивного здоровья, репродуктивных установок и мотивации на рождение детей</a:t>
            </a:r>
            <a:br>
              <a:rPr lang="ru-RU" dirty="0"/>
            </a:br>
            <a:endParaRPr lang="ru-RU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FE7B4B45-77AB-4A85-B107-8DC9729D284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41376" y="1365504"/>
            <a:ext cx="11155299" cy="549249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 группы I, у которых не установлены хронические гинекологические заболевания, отсутствуют факторы риска их развития, должны быть даны рекомендации по ведению здорового образа жизни и планированию семьи. Необходимо информировать женщин, что оптимальное время для беременности и рождения ребенка - возраст женщины от 18 до 35 лет, а также дать следующие рекомендации: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Необходимо правильно и регулярно питаться. Ежедневный рацион должен быть сбалансированным и содержать достаточное количество белков, витаминов и микроэлементов. Наиболее важные микронутриенты для женщин - фолиевая кислота, железо, йод, магний, витамин В6, В12, D3, Е, особенно в период планирования и подготовки к беременности.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Важно вести активный образ жизни, соблюдать правильный режим сна и бодрствования. Умеренная физическая активность очень полезна для организма, малоподвижный образ жизни оказывает негативное влияние на работу эндокринной системы, приводит к застою крови в органах малого таза.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период планирования и подготовки к беременности противопоказано использование любых психоактивных веществ, к которым относится курение, включая пассивное курение, потребление алкоголя, наркомания, поскольку они оказывают токсическое действие на организм, увеличивают риск различных заболеваний, заболеваний репродуктивной системы, включая бесплодие. Курение увеличивает риск бесплодия в 1,6 раз. Потребление алкоголя более 20 г этанола в день увеличивает риск бесплодия на 60 %. Высокий уровень потребления кофеина (500 мг или более 5 чашек в день) снижает шансы наступления беременности в 1,45 раз.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Очень важно регулярно и своевременно проходить профилактические осмотры и диспансеризацию. У женщин осмотры врача-акушера-гинеколога крайне важны для профилактики гинекологических заболеваний, включая бесплодие и онкологические заболевания.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27652A-6B88-49C0-BB9E-DB8441D64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DB7C2A-BA89-4844-8FB4-B2E4C285F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7CEFEAB-F759-49D3-837B-4BE721C539E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728" y="182881"/>
            <a:ext cx="11679936" cy="58399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 группы II, у которых не установлены гинекологические заболевания, но имеются факторы риска их развития помимо общих рекомендаций по здоровому образу жизни должны быть даны рекомендации по устранению выявленных факторов риска, в том числе в рамках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прегравидарной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Важно нормализовать массу тела. Время до зачатия увеличивается в 2 раза при ИМТ&gt;35 кг/(м)2 и в 4 раза - при ИМТ&lt;18 кг/(м)2.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Необходимо своевременно выявлять и лечить заболевания, передающиеся половым путем (ЗППП). ЗППП серьезнейшим образом сказываются на здоровье и жизни людей. При выявлении данных заболеваний рекомендована консультация врача-дерматовенеролога.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Необходимо своевременно проводить лечение выявленных соматических заболеваний, которые могут быть причиной нарушения репродуктивной функции, таких как различные эндокринные заболевания, сердечно-сосудистые заболевания, хронические воспалительные и аллергические заболевания. При выявлении соматических заболеваний рекомендована консультация врача-специалиста по профилю заболевания.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ожирении, гирсутизме и других признаках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гиперандрогении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подозрении на наличие эндокринных заболеваний необходимо направить пациентку на консультацию врача-эндокринолога.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недостаточной или избыточной массе тела, при выявлении вредных привычек, хронических соматических заболеваний по данным анкетирования (факторов риска нарушения репродуктивной функции) необходимо направить пациентку на консультацию врача-терапевта.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акне и алопеции необходимо направить пациентку на консультацию врача-дерматовенеролога.</a:t>
            </a:r>
          </a:p>
        </p:txBody>
      </p:sp>
    </p:spTree>
    <p:extLst>
      <p:ext uri="{BB962C8B-B14F-4D97-AF65-F5344CB8AC3E}">
        <p14:creationId xmlns:p14="http://schemas.microsoft.com/office/powerpoint/2010/main" val="261269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B9572A-962E-4DE9-80DF-F93618C75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67FA25F-D8A7-422E-888F-50D5EE6BF17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26720" y="1255776"/>
            <a:ext cx="11411712" cy="4921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 группы III, у которых выявлены гинекологические заболевания, доброкачественные заболевания молочных желез, бесплодие,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невынашивание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беременности или риск их развития, должны быть даны общие рекомендации по здоровому образу жизни и устранению выявленных факторов риска.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направить женщину на консультацию врача-акушера-гинеколога, который определяет группу диспансерного наблюдения, проводит лечение выявленных заболеваний и диспансерное наблюдение.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Пациенткам с бесплодием должно быть проведено своевременное обследование на выявление причины бесплодия, терапия выявленных заболеваний, а при ее неэффективности рекомендованы методы вспомогательных репродуктивных технологий для преодоления бесплодия.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выявлении узловых образований молочных желез, BI-RADS 0, 3-6 по данным маммографии, рака шейки матки по данным цитологического исследования мазков с экзо-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эндоцервикса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направить пациентку на консультацию врача-онколога.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349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CEB7F5-2325-4A9B-85C9-0ACDE1CE7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DB7F5-CE9A-4F39-8D70-1F6837290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" y="365125"/>
            <a:ext cx="11923776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Отчетные данные по смотровому кабинету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«Городская больница №4»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BB69C00-C99C-46D2-BA2E-473114B61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523200"/>
              </p:ext>
            </p:extLst>
          </p:nvPr>
        </p:nvGraphicFramePr>
        <p:xfrm>
          <a:off x="353568" y="1475233"/>
          <a:ext cx="11460480" cy="5266940"/>
        </p:xfrm>
        <a:graphic>
          <a:graphicData uri="http://schemas.openxmlformats.org/drawingml/2006/table">
            <a:tbl>
              <a:tblPr firstRow="1" firstCol="1" bandRow="1"/>
              <a:tblGrid>
                <a:gridCol w="4684240">
                  <a:extLst>
                    <a:ext uri="{9D8B030D-6E8A-4147-A177-3AD203B41FA5}">
                      <a16:colId xmlns:a16="http://schemas.microsoft.com/office/drawing/2014/main" val="4041787177"/>
                    </a:ext>
                  </a:extLst>
                </a:gridCol>
                <a:gridCol w="2966406">
                  <a:extLst>
                    <a:ext uri="{9D8B030D-6E8A-4147-A177-3AD203B41FA5}">
                      <a16:colId xmlns:a16="http://schemas.microsoft.com/office/drawing/2014/main" val="361975324"/>
                    </a:ext>
                  </a:extLst>
                </a:gridCol>
                <a:gridCol w="1904917">
                  <a:extLst>
                    <a:ext uri="{9D8B030D-6E8A-4147-A177-3AD203B41FA5}">
                      <a16:colId xmlns:a16="http://schemas.microsoft.com/office/drawing/2014/main" val="3509089684"/>
                    </a:ext>
                  </a:extLst>
                </a:gridCol>
                <a:gridCol w="1904917">
                  <a:extLst>
                    <a:ext uri="{9D8B030D-6E8A-4147-A177-3AD203B41FA5}">
                      <a16:colId xmlns:a16="http://schemas.microsoft.com/office/drawing/2014/main" val="892914261"/>
                    </a:ext>
                  </a:extLst>
                </a:gridCol>
              </a:tblGrid>
              <a:tr h="295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мес 2023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28913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Хронический цервицит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4630695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Атрофический кольпит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336722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Опущение стенок влагалища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212802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Миома матки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629007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Полип шейки матки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6287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кожи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847731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Крауроз вульвы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785087"/>
                  </a:ext>
                </a:extLst>
              </a:tr>
              <a:tr h="503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молочной железы доброкачественная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9705138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Киста влагалища, киста НПО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934620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Полип влагалища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805849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Киста яичника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613384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Полип влагалища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076857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HSIL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951485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HSIL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 переходом в CIS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822131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LSIL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408375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плоскоклеточный рак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490149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ASC-US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879628"/>
                  </a:ext>
                </a:extLst>
              </a:tr>
              <a:tr h="262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2488" marR="62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593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1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FB1F6-F748-4C1B-B60D-8FE3CF52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36C073-7441-448D-9260-2B406B562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56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2DCE2E-D608-4CF4-9660-D60DA0543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783C7-DF8A-4E2D-A526-D903EC6F3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344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работы отделения медицинской профилактики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613E3F-D1EF-44AB-82FC-318C6D897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профилактики неинфекционных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путем предупреждения их возникновения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распространения, раннего выявление, снижения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их развития, формирования здорового образа жизни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8ECA68-C521-4FBF-9EE5-9D19E036C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600" y="1027906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84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355827-ED9F-4118-AFF6-A3109DF17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84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2026 году диспансеризация взрослого населения (ДОГВН) проводится на основании базового Приказа Минздрава России от 27.04.2021 № 404н (с учетом изменений на 2024–2026 гг.).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фокусы — раннее выявление инфекционных (гепатит С) и репродуктивных патологий, а также улучшение обследования маломобильных граждан. 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10 января 2026 года также вступил в силу приказ № 747н по акушерству и гинекологии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498725"/>
            <a:ext cx="10515600" cy="36782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8000" dirty="0"/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изменения и правила на 2026 год: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Диспансеризации подлежат граждане, родившиеся в 2007, 2004, 2001, 1998, 1995,     1992, 1989, 1986, 1983 годах (и старше 40 лет ежегодно).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Профмедосмотры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проходят в 2026 году граждане, родившиеся в 2006, 2004, 2001, 2000, 1998, 1997, 1995, 1994, 1992, 1991, 1989, 1988, 1987 (и старше) годах.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Гепатит С: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Внедрено систематическое обследование на вирусные гепатиты для определенных возрастных категорий.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Репродуктивное здоровье: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Особое внимание уделено обследованиям репродуктивной системы.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39 лет диспансеризация проводится ежегодно.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от работы: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Работодатели обязаны предоставлять оплачиваемый выходной: 1 день раз в 3 года (для 18-39 лет) или 1 день ежегодно (для 40+), 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предпенсионерам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пенсионерам — 2 дня.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" name="Объект 23">
            <a:extLst>
              <a:ext uri="{FF2B5EF4-FFF2-40B4-BE49-F238E27FC236}">
                <a16:creationId xmlns:a16="http://schemas.microsoft.com/office/drawing/2014/main" id="{745F9BAA-609E-4ABC-B40A-9AB070F9B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" t="5956" r="199" b="15870"/>
          <a:stretch/>
        </p:blipFill>
        <p:spPr>
          <a:xfrm>
            <a:off x="0" y="0"/>
            <a:ext cx="12192000" cy="685799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64D6633-5EC0-4B31-855C-F1580593D2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A11575-C50C-4DB6-ABBD-8A330C82A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B0215D-D91B-4193-A746-201340646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C72C30-45F0-41A0-8478-A65F1920D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6B11EA-F6CB-4648-BACE-773061BC6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28" y="0"/>
            <a:ext cx="8948928" cy="67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719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877AAA-6B2C-4925-8970-ACA1B3374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24E57-009E-4846-B133-81A73259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Смотровой кабинет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26C37A-4C74-486E-9A14-D1E003D5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создается в амбулаторно-поликлиническом учреждении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профилактического осмотра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первичного разделения граждан на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здоровых и требующих обследования по подозрению на предопухолевое заболевание или злокачественную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опухоль наружной локализации и их направления с выявленными заболеваниями для дообследования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санации к врачам соответствующих специальностей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771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C619BD-A723-43F2-9087-CA3335EA5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</a:t>
            </a:r>
            <a:r>
              <a:rPr lang="ru-RU" sz="40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обязанности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отделения принимает участие в организации и проведении диспансеризации определенных групп взрослого населения, в т.ч.  профилактических медицинских осмотров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основной задачей акушерка осуществляет: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осмотр всех женщин с 18 лет, обратившихся для прохождения диспансеризации определенных групп взрослого населения;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-осмотр женщин на визуальные формы рака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осмотр шейки матки в зеркалах;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взятие мазков на цитологическое исследование;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направление женщин с подозрением или выявленным  заболеванием к врачу специалисту по профилю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санитарно-просветительной работы.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1445</Words>
  <Application>Microsoft Office PowerPoint</Application>
  <PresentationFormat>Широкоэкранный</PresentationFormat>
  <Paragraphs>151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Тема Office</vt:lpstr>
      <vt:lpstr>            Организация ДОРЗ и ДОГВН  в смотровом кабинете     Акушерка смотрового кабинета «ГБУЗ Городская больница №4» Цындескина Марина Алексеевна</vt:lpstr>
      <vt:lpstr>Презентация PowerPoint</vt:lpstr>
      <vt:lpstr>  Суть работы отделения медицинской профилактики </vt:lpstr>
      <vt:lpstr>    В 2026 году диспансеризация взрослого населения (ДОГВН) проводится на основании базового Приказа Минздрава России от 27.04.2021 № 404н (с учетом изменений на 2024–2026 гг.). Основные фокусы — раннее выявление инфекционных (гепатит С) и репродуктивных патологий, а также улучшение обследования маломобильных граждан.  С 10 января 2026 года также вступил в силу приказ № 747н по акушерству и гинекологии. </vt:lpstr>
      <vt:lpstr>Презентация PowerPoint</vt:lpstr>
      <vt:lpstr>Презентация PowerPoint</vt:lpstr>
      <vt:lpstr>Презентация PowerPoint</vt:lpstr>
      <vt:lpstr>    Смотровой кабинет    .</vt:lpstr>
      <vt:lpstr> Должностные обязанности</vt:lpstr>
      <vt:lpstr>Презентация PowerPoint</vt:lpstr>
      <vt:lpstr>Презентация PowerPoint</vt:lpstr>
      <vt:lpstr>Обязательно заполни!</vt:lpstr>
      <vt:lpstr>Презентация PowerPoint</vt:lpstr>
      <vt:lpstr>Презентация PowerPoint</vt:lpstr>
      <vt:lpstr>                     СОПы</vt:lpstr>
      <vt:lpstr>Презентация PowerPoint</vt:lpstr>
      <vt:lpstr>Презентация PowerPoint</vt:lpstr>
      <vt:lpstr>Презентация PowerPoint</vt:lpstr>
      <vt:lpstr>Правила индивидуального консультирования по вопросам репродуктивного здоровья, репродуктивных установок и мотивации на рождение детей </vt:lpstr>
      <vt:lpstr>Презентация PowerPoint</vt:lpstr>
      <vt:lpstr>Презентация PowerPoint</vt:lpstr>
      <vt:lpstr>Отчетные данные по смотровому кабинету  ГБУЗ «Городская больница №4»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ДОРЗ и ДОГВН  в смотровом кабинете     Акушерка смотрового кабинета «ГБУЗ Городская больница №4» Цындескина Марина Алексеевна</dc:title>
  <dc:creator>ыы Ы</dc:creator>
  <cp:lastModifiedBy>ыы Ы</cp:lastModifiedBy>
  <cp:revision>49</cp:revision>
  <dcterms:created xsi:type="dcterms:W3CDTF">2026-03-04T14:15:15Z</dcterms:created>
  <dcterms:modified xsi:type="dcterms:W3CDTF">2026-03-05T14:25:18Z</dcterms:modified>
</cp:coreProperties>
</file>